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5"/>
  </p:handoutMasterIdLst>
  <p:sldIdLst>
    <p:sldId id="257" r:id="rId3"/>
    <p:sldId id="258" r:id="rId5"/>
    <p:sldId id="294" r:id="rId6"/>
    <p:sldId id="315" r:id="rId7"/>
    <p:sldId id="276" r:id="rId8"/>
    <p:sldId id="259" r:id="rId9"/>
    <p:sldId id="296" r:id="rId10"/>
    <p:sldId id="295" r:id="rId11"/>
    <p:sldId id="297" r:id="rId12"/>
    <p:sldId id="332" r:id="rId13"/>
    <p:sldId id="331" r:id="rId14"/>
    <p:sldId id="260" r:id="rId15"/>
    <p:sldId id="316" r:id="rId16"/>
    <p:sldId id="307" r:id="rId17"/>
    <p:sldId id="298" r:id="rId18"/>
    <p:sldId id="261" r:id="rId19"/>
    <p:sldId id="301" r:id="rId20"/>
    <p:sldId id="309" r:id="rId21"/>
    <p:sldId id="344" r:id="rId22"/>
    <p:sldId id="345" r:id="rId23"/>
    <p:sldId id="267" r:id="rId24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handoutMaster" Target="handoutMasters/handoutMaster1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wdp>
</file>

<file path=ppt/media/image16.png>
</file>

<file path=ppt/media/image17.wdp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latin typeface="Source Han Sans CN Normal" panose="020B0200000000000000" charset="-122"/>
                <a:ea typeface="Source Han Sans CN Normal" panose="020B0200000000000000" charset="-122"/>
              </a:rPr>
              <a:t>坐标、重复执行的概念需要重点讲一下</a:t>
            </a:r>
            <a:endParaRPr lang="zh-CN" altLang="en-US">
              <a:latin typeface="Source Han Sans CN Normal" panose="020B0200000000000000" charset="-122"/>
              <a:ea typeface="Source Han Sans CN Normal" panose="020B0200000000000000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latin typeface="Source Han Sans CN Normal" panose="020B0200000000000000" charset="-122"/>
                <a:ea typeface="Source Han Sans CN Normal" panose="020B0200000000000000" charset="-122"/>
              </a:rPr>
              <a:t>评估学生是否真正知道积木的作用</a:t>
            </a:r>
            <a:endParaRPr lang="zh-CN" altLang="en-US">
              <a:latin typeface="Source Han Sans CN Normal" panose="020B0200000000000000" charset="-122"/>
              <a:ea typeface="Source Han Sans CN Normal" panose="020B0200000000000000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latin typeface="Source Han Sans CN Normal" panose="020B0200000000000000" charset="-122"/>
                <a:ea typeface="Source Han Sans CN Normal" panose="020B0200000000000000" charset="-122"/>
              </a:rPr>
              <a:t>准备点评小组的表格，分发给学生</a:t>
            </a:r>
            <a:endParaRPr lang="zh-CN" altLang="en-US">
              <a:latin typeface="Source Han Sans CN Normal" panose="020B0200000000000000" charset="-122"/>
              <a:ea typeface="Source Han Sans CN Normal" panose="020B0200000000000000" charset="-122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latin typeface="Source Han Sans CN Normal" panose="020B0200000000000000" charset="-122"/>
                <a:ea typeface="Source Han Sans CN Normal" panose="020B0200000000000000" charset="-122"/>
                <a:cs typeface="Source Han Sans CN Normal" panose="020B0200000000000000" charset="-122"/>
              </a:rPr>
              <a:t>第 </a:t>
            </a:r>
            <a:r>
              <a:rPr lang="en-US" altLang="zh-CN">
                <a:latin typeface="Source Han Sans CN Normal" panose="020B0200000000000000" charset="-122"/>
                <a:ea typeface="Source Han Sans CN Normal" panose="020B0200000000000000" charset="-122"/>
                <a:cs typeface="Source Han Sans CN Normal" panose="020B0200000000000000" charset="-122"/>
              </a:rPr>
              <a:t>3 </a:t>
            </a:r>
            <a:r>
              <a:rPr lang="zh-CN" altLang="en-US">
                <a:latin typeface="Source Han Sans CN Normal" panose="020B0200000000000000" charset="-122"/>
                <a:ea typeface="Source Han Sans CN Normal" panose="020B0200000000000000" charset="-122"/>
                <a:cs typeface="Source Han Sans CN Normal" panose="020B0200000000000000" charset="-122"/>
              </a:rPr>
              <a:t>个反思问题有点抽象，去掉了</a:t>
            </a:r>
            <a:endParaRPr lang="zh-CN" altLang="en-US">
              <a:latin typeface="Source Han Sans CN Normal" panose="020B0200000000000000" charset="-122"/>
              <a:ea typeface="Source Han Sans CN Normal" panose="020B0200000000000000" charset="-122"/>
              <a:cs typeface="Source Han Sans CN Normal" panose="020B0200000000000000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en-US">
                <a:latin typeface="Source Han Sans CN Normal" panose="020B0200000000000000" charset="-122"/>
                <a:ea typeface="Source Han Sans CN Normal" panose="020B0200000000000000" charset="-122"/>
                <a:cs typeface="Source Han Sans CN Normal" panose="020B0200000000000000" charset="-122"/>
              </a:rPr>
              <a:t>邀请两名学生分别扮演“指挥官”和“机器人”，扮演“机器人”的学生要闭眼，由“指挥官”发布指令让“机器人”走到某处拿到某个物品，比如“指挥官”指挥“机器人”拿到右前方 5 米处的矿泉水瓶，指令可以是“前进 3 步”、“右转 90 度”。</a:t>
            </a:r>
            <a:endParaRPr lang="en-US">
              <a:latin typeface="Source Han Sans CN Normal" panose="020B0200000000000000" charset="-122"/>
              <a:ea typeface="Source Han Sans CN Normal" panose="020B0200000000000000" charset="-122"/>
              <a:cs typeface="Source Han Sans CN Normal" panose="020B0200000000000000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latin typeface="Source Han Sans CN Normal" panose="020B0200000000000000" charset="-122"/>
                <a:ea typeface="Source Han Sans CN Normal" panose="020B0200000000000000" charset="-122"/>
                <a:cs typeface="Source Han Sans CN Normal" panose="020B0200000000000000" charset="-122"/>
              </a:rPr>
              <a:t>演示积木顺序不同产生的不同效果 项目地址：https://create.codelab.club/projects/1184/</a:t>
            </a:r>
            <a:endParaRPr lang="zh-CN" altLang="en-US">
              <a:latin typeface="Source Han Sans CN Normal" panose="020B0200000000000000" charset="-122"/>
              <a:ea typeface="Source Han Sans CN Normal" panose="020B0200000000000000" charset="-122"/>
              <a:cs typeface="Source Han Sans CN Normal" panose="020B0200000000000000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latin typeface="Source Han Sans CN Normal" panose="020B0200000000000000" charset="-122"/>
                <a:ea typeface="Source Han Sans CN Normal" panose="020B0200000000000000" charset="-122"/>
                <a:cs typeface="Source Han Sans CN Normal" panose="020B0200000000000000" charset="-122"/>
              </a:rPr>
              <a:t>提示积木颜色与积木类别的对应关系，例如“移动 </a:t>
            </a:r>
            <a:r>
              <a:rPr lang="en-US" altLang="zh-CN">
                <a:latin typeface="Source Han Sans CN Normal" panose="020B0200000000000000" charset="-122"/>
                <a:ea typeface="Source Han Sans CN Normal" panose="020B0200000000000000" charset="-122"/>
                <a:cs typeface="Source Han Sans CN Normal" panose="020B0200000000000000" charset="-122"/>
              </a:rPr>
              <a:t>10 </a:t>
            </a:r>
            <a:r>
              <a:rPr lang="zh-CN" altLang="en-US">
                <a:latin typeface="Source Han Sans CN Normal" panose="020B0200000000000000" charset="-122"/>
                <a:ea typeface="Source Han Sans CN Normal" panose="020B0200000000000000" charset="-122"/>
                <a:cs typeface="Source Han Sans CN Normal" panose="020B0200000000000000" charset="-122"/>
              </a:rPr>
              <a:t>步”积木是蓝色的，“运动”类积木也是蓝色的，所以移动积木来自“运动”类</a:t>
            </a:r>
            <a:endParaRPr lang="zh-CN" altLang="en-US">
              <a:latin typeface="Source Han Sans CN Normal" panose="020B0200000000000000" charset="-122"/>
              <a:ea typeface="Source Han Sans CN Normal" panose="020B0200000000000000" charset="-122"/>
              <a:cs typeface="Source Han Sans CN Normal" panose="020B0200000000000000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latin typeface="Source Han Sans CN Normal" panose="020B0200000000000000" charset="-122"/>
                <a:ea typeface="Source Han Sans CN Normal" panose="020B0200000000000000" charset="-122"/>
              </a:rPr>
              <a:t>强调程序执行的顺序是从上到下</a:t>
            </a:r>
            <a:endParaRPr lang="zh-CN" altLang="en-US">
              <a:latin typeface="Source Han Sans CN Normal" panose="020B0200000000000000" charset="-122"/>
              <a:ea typeface="Source Han Sans CN Normal" panose="020B0200000000000000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latin typeface="Source Han Sans CN Normal" panose="020B0200000000000000" charset="-122"/>
                <a:ea typeface="Source Han Sans CN Normal" panose="020B0200000000000000" charset="-122"/>
                <a:cs typeface="Source Han Sans CN Normal" panose="020B0200000000000000" charset="-122"/>
              </a:rPr>
              <a:t>讲一下负的坐标是什么含义，项目地址：https://create.codelab.club/projects/1201/</a:t>
            </a:r>
            <a:endParaRPr lang="zh-CN" altLang="en-US">
              <a:latin typeface="Source Han Sans CN Normal" panose="020B0200000000000000" charset="-122"/>
              <a:ea typeface="Source Han Sans CN Normal" panose="020B0200000000000000" charset="-122"/>
              <a:cs typeface="Source Han Sans CN Normal" panose="020B0200000000000000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hyperlink" Target="https://create.codelab.club/studios/67/" TargetMode="Externa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hyperlink" Target="https://create.codelab.club/projects/1201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hyperlink" Target="https://create.codelab.club/studios/68/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6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microsoft.com/office/2007/relationships/hdphoto" Target="../media/image17.wdp"/><Relationship Id="rId3" Type="http://schemas.openxmlformats.org/officeDocument/2006/relationships/image" Target="../media/image16.png"/><Relationship Id="rId2" Type="http://schemas.microsoft.com/office/2007/relationships/hdphoto" Target="../media/image15.wdp"/><Relationship Id="rId1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hyperlink" Target="https://create.codelab.club/studios/68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hyperlink" Target="https://scratch.codelab.club/projects/1184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创意计算</a:t>
            </a:r>
            <a:endParaRPr lang="zh-CN" altLang="en-US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 altLang="zh-CN">
                <a:solidFill>
                  <a:schemeClr val="accent1">
                    <a:lumMod val="75000"/>
                  </a:schemeClr>
                </a:solidFill>
                <a:sym typeface="+mn-ea"/>
              </a:rPr>
              <a:t>                                                          </a:t>
            </a:r>
            <a:r>
              <a:rPr lang="zh-CN" altLang="en-US" sz="32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探索 </a:t>
            </a:r>
            <a:r>
              <a:rPr lang="en-US" altLang="zh-CN" sz="32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Scratch</a:t>
            </a:r>
            <a:endParaRPr lang="en-US" altLang="zh-CN" sz="320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136015" y="1833563"/>
            <a:ext cx="9144000" cy="1655762"/>
          </a:xfrm>
        </p:spPr>
        <p:txBody>
          <a:bodyPr>
            <a:noAutofit/>
          </a:bodyPr>
          <a:p>
            <a:pPr algn="l"/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将你的作品添加到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“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  <a:hlinkClick r:id="rId1" action="ppaction://hlinkfile"/>
              </a:rPr>
              <a:t>循序渐进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”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工作室吧！看看</a:t>
            </a:r>
            <a:r>
              <a:rPr 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别人做了什么作品。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 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循序渐进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350" y="2425700"/>
            <a:ext cx="6306185" cy="387540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524000" y="1810068"/>
            <a:ext cx="9144000" cy="1655762"/>
          </a:xfrm>
        </p:spPr>
        <p:txBody>
          <a:bodyPr>
            <a:noAutofit/>
          </a:bodyPr>
          <a:p>
            <a:pPr algn="l"/>
            <a:r>
              <a:rPr lang="zh-CN" altLang="en-US" sz="21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坐标是角色在舞台上的位置，它包含水平方向的 </a:t>
            </a:r>
            <a:r>
              <a:rPr lang="en-US" altLang="zh-CN" sz="21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x </a:t>
            </a:r>
            <a:r>
              <a:rPr lang="zh-CN" altLang="en-US" sz="21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坐标和竖直方向的 </a:t>
            </a:r>
            <a:r>
              <a:rPr lang="en-US" altLang="zh-CN" sz="21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y </a:t>
            </a:r>
            <a:r>
              <a:rPr lang="zh-CN" altLang="en-US" sz="21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坐标。</a:t>
            </a:r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循序渐进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pic>
        <p:nvPicPr>
          <p:cNvPr id="7" name="Picture 6">
            <a:hlinkClick r:id="rId1" action="ppaction://hlinkfil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7755" y="2467610"/>
            <a:ext cx="4572000" cy="3429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168400" y="2267268"/>
            <a:ext cx="9144000" cy="1655762"/>
          </a:xfrm>
        </p:spPr>
        <p:txBody>
          <a:bodyPr>
            <a:noAutofit/>
          </a:bodyPr>
          <a:p>
            <a:pPr algn="l"/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用这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10 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种模块，你可以做什么？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10 </a:t>
            </a:r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种模块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pic>
        <p:nvPicPr>
          <p:cNvPr id="3" name="Picture 2" descr="10 block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52235" y="852170"/>
            <a:ext cx="2419350" cy="53365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168400" y="2267268"/>
            <a:ext cx="9144000" cy="1655762"/>
          </a:xfrm>
        </p:spPr>
        <p:txBody>
          <a:bodyPr>
            <a:noAutofit/>
          </a:bodyPr>
          <a:p>
            <a:pPr algn="l"/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这几个积木的作用是什么？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10 </a:t>
            </a:r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种模块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17920" y="1611630"/>
            <a:ext cx="24511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181735" y="1977708"/>
            <a:ext cx="9144000" cy="1655762"/>
          </a:xfrm>
        </p:spPr>
        <p:txBody>
          <a:bodyPr>
            <a:noAutofit/>
          </a:bodyPr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8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6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Scratch </a:t>
            </a:r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点评小组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181735" y="2262505"/>
            <a:ext cx="4646295" cy="36614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dirty="0" smtClean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cs typeface="Futura Condensed"/>
                <a:sym typeface="+mn-ea"/>
              </a:rPr>
              <a:t>点评小组就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cs typeface="Futura Condensed"/>
                <a:sym typeface="+mn-ea"/>
              </a:rPr>
              <a:t>是一小群设计师在一起，针对彼此的想法、项目</a:t>
            </a:r>
            <a:r>
              <a:rPr lang="zh-CN" altLang="en-US" sz="2000" dirty="0" smtClean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cs typeface="Futura Condensed"/>
                <a:sym typeface="+mn-ea"/>
              </a:rPr>
              <a:t>进行点评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cs typeface="Futura Condensed"/>
                <a:sym typeface="+mn-ea"/>
              </a:rPr>
              <a:t>，为项目的进一步创作提出意见和</a:t>
            </a:r>
            <a:r>
              <a:rPr lang="zh-CN" altLang="en-US" sz="2000" dirty="0" smtClean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cs typeface="Futura Condensed"/>
                <a:sym typeface="+mn-ea"/>
              </a:rPr>
              <a:t>建议。</a:t>
            </a:r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pPr indent="0">
              <a:lnSpc>
                <a:spcPct val="130000"/>
              </a:lnSpc>
              <a:buFont typeface="Wingdings" panose="05000000000000000000" pitchFamily="2" charset="2"/>
              <a:buNone/>
            </a:pPr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pPr indent="0">
              <a:lnSpc>
                <a:spcPct val="130000"/>
              </a:lnSpc>
              <a:buFont typeface="Wingdings" panose="05000000000000000000" pitchFamily="2" charset="2"/>
              <a:buNone/>
            </a:pPr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</p:txBody>
      </p:sp>
      <p:pic>
        <p:nvPicPr>
          <p:cNvPr id="7" name="Picture 6" descr="ToC-twogirls.png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-498"/>
          <a:stretch>
            <a:fillRect/>
          </a:stretch>
        </p:blipFill>
        <p:spPr>
          <a:xfrm>
            <a:off x="6915785" y="631190"/>
            <a:ext cx="3856355" cy="49911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181735" y="1977708"/>
            <a:ext cx="9144000" cy="1655762"/>
          </a:xfrm>
        </p:spPr>
        <p:txBody>
          <a:bodyPr>
            <a:noAutofit/>
          </a:bodyPr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8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6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181735" y="1655445"/>
            <a:ext cx="883221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dirty="0" smtClean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cs typeface="Futura Condensed"/>
                <a:sym typeface="+mn-ea"/>
              </a:rPr>
              <a:t>点评小组</a:t>
            </a:r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pPr indent="0">
              <a:lnSpc>
                <a:spcPct val="130000"/>
              </a:lnSpc>
              <a:buFont typeface="Wingdings" panose="05000000000000000000" pitchFamily="2" charset="2"/>
              <a:buNone/>
            </a:pPr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pPr indent="0">
              <a:lnSpc>
                <a:spcPct val="130000"/>
              </a:lnSpc>
              <a:buFont typeface="Wingdings" panose="05000000000000000000" pitchFamily="2" charset="2"/>
              <a:buNone/>
            </a:pPr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10 </a:t>
            </a:r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种模块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59230" y="2596515"/>
            <a:ext cx="9273540" cy="2565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136015" y="1833880"/>
            <a:ext cx="9730105" cy="1655445"/>
          </a:xfrm>
        </p:spPr>
        <p:txBody>
          <a:bodyPr>
            <a:noAutofit/>
          </a:bodyPr>
          <a:p>
            <a:pPr algn="l"/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将你的作品也添加到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“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  <a:hlinkClick r:id="rId1" action="ppaction://hlinkfile"/>
              </a:rPr>
              <a:t>10 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  <a:hlinkClick r:id="rId1" action="ppaction://hlinkfile"/>
              </a:rPr>
              <a:t>种模块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”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工作室吧！看看</a:t>
            </a:r>
            <a:r>
              <a:rPr 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别人用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10 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种模块做了什么？ 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10 </a:t>
            </a:r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种模块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3540" y="2545715"/>
            <a:ext cx="6184265" cy="371221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10 </a:t>
            </a:r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种模块反思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1181735" y="2262505"/>
            <a:ext cx="8051800" cy="36309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在讲义里面完成以下内容：</a:t>
            </a:r>
            <a:endParaRPr lang="zh-CN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pPr indent="0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1. </a:t>
            </a:r>
            <a:r>
              <a:rPr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只能使用 10 </a:t>
            </a:r>
            <a:r>
              <a:rPr 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种</a:t>
            </a:r>
            <a:r>
              <a:rPr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积木的困难之处</a:t>
            </a:r>
            <a:r>
              <a:rPr 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是什么</a:t>
            </a:r>
            <a:r>
              <a:rPr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？</a:t>
            </a:r>
            <a:endParaRPr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indent="0">
              <a:lnSpc>
                <a:spcPct val="130000"/>
              </a:lnSpc>
              <a:buFont typeface="Wingdings" panose="05000000000000000000" pitchFamily="2" charset="2"/>
              <a:buNone/>
            </a:pP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2. </a:t>
            </a:r>
            <a:r>
              <a:rPr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只能使用 10 </a:t>
            </a:r>
            <a:r>
              <a:rPr 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种</a:t>
            </a:r>
            <a:r>
              <a:rPr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积木的简单之处</a:t>
            </a:r>
            <a:r>
              <a:rPr 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是什么</a:t>
            </a:r>
            <a:r>
              <a:rPr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？</a:t>
            </a:r>
            <a:endParaRPr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>
              <a:lnSpc>
                <a:spcPct val="130000"/>
              </a:lnSpc>
              <a:buFont typeface="Wingdings" panose="05000000000000000000" pitchFamily="2" charset="2"/>
              <a:buNone/>
            </a:pPr>
            <a:endParaRPr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>
              <a:lnSpc>
                <a:spcPct val="130000"/>
              </a:lnSpc>
              <a:buNone/>
            </a:pPr>
            <a:endParaRPr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181735" y="1977708"/>
            <a:ext cx="9144000" cy="1655762"/>
          </a:xfrm>
        </p:spPr>
        <p:txBody>
          <a:bodyPr>
            <a:noAutofit/>
          </a:bodyPr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8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6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Scratch </a:t>
            </a:r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社区公约</a:t>
            </a:r>
            <a:r>
              <a:rPr 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 </a:t>
            </a:r>
            <a:endParaRPr lang="en-US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grpSp>
        <p:nvGrpSpPr>
          <p:cNvPr id="33" name="Group 32"/>
          <p:cNvGrpSpPr/>
          <p:nvPr/>
        </p:nvGrpSpPr>
        <p:grpSpPr>
          <a:xfrm>
            <a:off x="9443085" y="7620"/>
            <a:ext cx="2995930" cy="1981200"/>
            <a:chOff x="3204578" y="588144"/>
            <a:chExt cx="4443820" cy="3096364"/>
          </a:xfrm>
        </p:grpSpPr>
        <p:pic>
          <p:nvPicPr>
            <p:cNvPr id="29" name="Picture 28" descr="Screen Shot 2014-06-13 at 12.02.52 PM.png"/>
            <p:cNvPicPr>
              <a:picLocks noChangeAspect="1"/>
            </p:cNvPicPr>
            <p:nvPr/>
          </p:nvPicPr>
          <p:blipFill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ackgroundRemoval t="4188" b="95550" l="3901" r="97518">
                          <a14:foregroundMark x1="93617" y1="43194" x2="47872" y2="43717"/>
                          <a14:foregroundMark x1="92908" y1="32461" x2="74291" y2="32461"/>
                          <a14:foregroundMark x1="71631" y1="54712" x2="71631" y2="54712"/>
                          <a14:foregroundMark x1="61170" y1="54974" x2="61170" y2="54974"/>
                          <a14:foregroundMark x1="93972" y1="31152" x2="93972" y2="31152"/>
                          <a14:foregroundMark x1="93972" y1="44241" x2="93972" y2="44241"/>
                          <a14:foregroundMark x1="39894" y1="58115" x2="39894" y2="58115"/>
                          <a14:foregroundMark x1="30496" y1="57853" x2="30496" y2="57853"/>
                          <a14:foregroundMark x1="28191" y1="61518" x2="28191" y2="6151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903"/>
            <a:stretch>
              <a:fillRect/>
            </a:stretch>
          </p:blipFill>
          <p:spPr>
            <a:xfrm>
              <a:off x="4660671" y="755849"/>
              <a:ext cx="2987727" cy="2928659"/>
            </a:xfrm>
            <a:prstGeom prst="rect">
              <a:avLst/>
            </a:prstGeom>
          </p:spPr>
        </p:pic>
        <p:pic>
          <p:nvPicPr>
            <p:cNvPr id="28" name="Picture 27" descr="Screen Shot 2014-06-13 at 12.00.41 PM.png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633" b="98624" l="9804" r="96569">
                          <a14:foregroundMark x1="50490" y1="66514" x2="50490" y2="66514"/>
                          <a14:foregroundMark x1="50490" y1="68578" x2="50490" y2="68578"/>
                          <a14:foregroundMark x1="53431" y1="64450" x2="53431" y2="64450"/>
                          <a14:foregroundMark x1="52206" y1="62156" x2="52206" y2="62156"/>
                          <a14:foregroundMark x1="49755" y1="61468" x2="49755" y2="61468"/>
                          <a14:foregroundMark x1="46324" y1="62615" x2="46324" y2="62615"/>
                          <a14:foregroundMark x1="68873" y1="61697" x2="68873" y2="61697"/>
                          <a14:foregroundMark x1="70343" y1="61468" x2="70343" y2="61468"/>
                          <a14:foregroundMark x1="67892" y1="63991" x2="67892" y2="63991"/>
                          <a14:foregroundMark x1="69363" y1="67661" x2="69363" y2="6766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04578" y="588144"/>
              <a:ext cx="2699408" cy="2884661"/>
            </a:xfrm>
            <a:prstGeom prst="rect">
              <a:avLst/>
            </a:prstGeom>
          </p:spPr>
        </p:pic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rcRect l="16852" t="5494" r="16685" b="47158"/>
          <a:stretch>
            <a:fillRect/>
          </a:stretch>
        </p:blipFill>
        <p:spPr>
          <a:xfrm>
            <a:off x="2369820" y="1949450"/>
            <a:ext cx="7510780" cy="439229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/>
          <p:nvPr/>
        </p:nvSpPr>
        <p:spPr>
          <a:xfrm>
            <a:off x="2989580" y="3199130"/>
            <a:ext cx="62122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8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我们今天学到了什么？</a:t>
            </a:r>
            <a:endParaRPr lang="zh-CN" altLang="en-US" sz="280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524000" y="3180715"/>
            <a:ext cx="9144000" cy="868045"/>
          </a:xfrm>
        </p:spPr>
        <p:txBody>
          <a:bodyPr>
            <a:noAutofit/>
          </a:bodyPr>
          <a:p>
            <a:pPr algn="ctr"/>
            <a:r>
              <a:rPr lang="zh-CN" altLang="en-US" sz="32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游戏：你说我动</a:t>
            </a:r>
            <a:endParaRPr lang="zh-CN" altLang="en-US" sz="32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32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32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32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32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32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32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32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/>
          <p:nvPr/>
        </p:nvSpPr>
        <p:spPr>
          <a:xfrm>
            <a:off x="2568575" y="3168015"/>
            <a:ext cx="70554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8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你有什么问题或者想给大家分享的想法吗？</a:t>
            </a:r>
            <a:endParaRPr lang="zh-CN" altLang="en-US" sz="280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585595" y="2338705"/>
            <a:ext cx="3898900" cy="2731135"/>
          </a:xfrm>
        </p:spPr>
        <p:txBody>
          <a:bodyPr>
            <a:noAutofit/>
          </a:bodyPr>
          <a:p>
            <a:pPr algn="l">
              <a:lnSpc>
                <a:spcPct val="120000"/>
              </a:lnSpc>
            </a:pPr>
            <a:r>
              <a:rPr 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请同学们继续使用右边的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10 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种</a:t>
            </a:r>
            <a:r>
              <a:rPr 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模块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完善自己的作品或者创建新的作品，并把自己的作品分享到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“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  <a:hlinkClick r:id="rId1" action="ppaction://hlinkfile"/>
              </a:rPr>
              <a:t>10 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  <a:hlinkClick r:id="rId1" action="ppaction://hlinkfile"/>
              </a:rPr>
              <a:t>种模块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”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工作室。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课后拓展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pic>
        <p:nvPicPr>
          <p:cNvPr id="3" name="Picture 2" descr="10 block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2235" y="852170"/>
            <a:ext cx="2419350" cy="53365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932940" y="2557780"/>
            <a:ext cx="8325485" cy="868045"/>
          </a:xfrm>
        </p:spPr>
        <p:txBody>
          <a:bodyPr>
            <a:noAutofit/>
          </a:bodyPr>
          <a:p>
            <a:pPr algn="l"/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发布指令的时候要注意什么？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marL="457200" indent="-457200" algn="l">
              <a:buFont typeface="Wingdings" panose="05000000000000000000" charset="0"/>
              <a:buChar char=""/>
            </a:pPr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清晰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marL="457200" indent="-457200" algn="l">
              <a:buFont typeface="Wingdings" panose="05000000000000000000" charset="0"/>
              <a:buChar char=""/>
            </a:pPr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有顺序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游戏回顾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7" build="p"/>
      <p:bldP spid="5" grpId="8" build="p"/>
      <p:bldP spid="5" grpId="9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772920" y="2194560"/>
            <a:ext cx="8325485" cy="868045"/>
          </a:xfrm>
        </p:spPr>
        <p:txBody>
          <a:bodyPr>
            <a:noAutofit/>
          </a:bodyPr>
          <a:p>
            <a:pPr algn="l"/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比较积木的顺序不同会有什么影响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游戏回顾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pic>
        <p:nvPicPr>
          <p:cNvPr id="3" name="Picture 2" descr="积木顺序">
            <a:hlinkClick r:id="rId1" action="ppaction://hlinkfil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1845" y="3177540"/>
            <a:ext cx="7747635" cy="18034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  <p:bldLst>
      <p:bldP spid="5" grpId="7" build="p"/>
      <p:bldP spid="5" grpId="8" build="p"/>
      <p:bldP spid="5" grpId="9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524000" y="3169285"/>
            <a:ext cx="9144000" cy="868045"/>
          </a:xfrm>
        </p:spPr>
        <p:txBody>
          <a:bodyPr>
            <a:noAutofit/>
          </a:bodyPr>
          <a:p>
            <a:pPr algn="ctr"/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编程就是给计算机一系列指令，让它完成某种任务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什么是编程？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7" build="p"/>
      <p:bldP spid="5" grpId="8" build="p"/>
      <p:bldP spid="5" grpId="9" build="p"/>
      <p:bldP spid="5" grpId="1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524000" y="1810068"/>
            <a:ext cx="9144000" cy="1655762"/>
          </a:xfrm>
        </p:spPr>
        <p:txBody>
          <a:bodyPr>
            <a:noAutofit/>
          </a:bodyPr>
          <a:p>
            <a:pPr algn="l"/>
            <a:r>
              <a:rPr lang="zh-CN" altLang="en-US" sz="21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我们一起做一个会动起来的小猫</a:t>
            </a:r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循序渐进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66440" y="2244090"/>
            <a:ext cx="5658485" cy="424243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524000" y="1810068"/>
            <a:ext cx="9144000" cy="1655762"/>
          </a:xfrm>
        </p:spPr>
        <p:txBody>
          <a:bodyPr>
            <a:noAutofit/>
          </a:bodyPr>
          <a:p>
            <a:pPr algn="l"/>
            <a:r>
              <a:rPr lang="zh-CN" altLang="en-US" sz="21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测试积木</a:t>
            </a:r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循序渐进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82875" y="2450465"/>
            <a:ext cx="6826250" cy="36353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524000" y="1810068"/>
            <a:ext cx="9144000" cy="1655762"/>
          </a:xfrm>
        </p:spPr>
        <p:txBody>
          <a:bodyPr>
            <a:noAutofit/>
          </a:bodyPr>
          <a:p>
            <a:pPr algn="l"/>
            <a:r>
              <a:rPr lang="zh-CN" altLang="en-US" sz="21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拼接积木</a:t>
            </a:r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循序渐进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rcRect t="43456"/>
          <a:stretch>
            <a:fillRect/>
          </a:stretch>
        </p:blipFill>
        <p:spPr>
          <a:xfrm>
            <a:off x="5050155" y="2931795"/>
            <a:ext cx="4639310" cy="2345690"/>
          </a:xfrm>
          <a:prstGeom prst="rect">
            <a:avLst/>
          </a:prstGeom>
        </p:spPr>
      </p:pic>
      <p:pic>
        <p:nvPicPr>
          <p:cNvPr id="2" name="Picture 1" descr="循序渐进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295" y="3042285"/>
            <a:ext cx="2997200" cy="2235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524000" y="1810068"/>
            <a:ext cx="9144000" cy="1655762"/>
          </a:xfrm>
        </p:spPr>
        <p:txBody>
          <a:bodyPr>
            <a:noAutofit/>
          </a:bodyPr>
          <a:p>
            <a:pPr algn="l"/>
            <a:r>
              <a:rPr lang="zh-CN" altLang="en-US" sz="21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项目拓展</a:t>
            </a:r>
            <a:endParaRPr lang="zh-CN" altLang="en-US" sz="21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循序渐进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pic>
        <p:nvPicPr>
          <p:cNvPr id="3" name="Picture 2" descr="循序渐进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66085" y="3465830"/>
            <a:ext cx="2292350" cy="1710055"/>
          </a:xfrm>
          <a:prstGeom prst="rect">
            <a:avLst/>
          </a:prstGeom>
        </p:spPr>
      </p:pic>
      <p:pic>
        <p:nvPicPr>
          <p:cNvPr id="7" name="Picture 6" descr="4 block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2315" y="2435225"/>
            <a:ext cx="3411220" cy="37712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598</Words>
  <Application>WPS Writer</Application>
  <PresentationFormat>Widescreen</PresentationFormat>
  <Paragraphs>175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7" baseType="lpstr">
      <vt:lpstr>Arial</vt:lpstr>
      <vt:lpstr>SimSun</vt:lpstr>
      <vt:lpstr>Wingdings</vt:lpstr>
      <vt:lpstr>Source Han Sans CN</vt:lpstr>
      <vt:lpstr>Source Han Sans CN Normal</vt:lpstr>
      <vt:lpstr>Wingdings</vt:lpstr>
      <vt:lpstr>Futura Condensed</vt:lpstr>
      <vt:lpstr>Thonburi</vt:lpstr>
      <vt:lpstr>Calibri</vt:lpstr>
      <vt:lpstr>Helvetica Neue</vt:lpstr>
      <vt:lpstr>微软雅黑</vt:lpstr>
      <vt:lpstr>汉仪旗黑</vt:lpstr>
      <vt:lpstr>Arial Unicode MS</vt:lpstr>
      <vt:lpstr>Calibri Light</vt:lpstr>
      <vt:lpstr>宋体-简</vt:lpstr>
      <vt:lpstr>Office Theme</vt:lpstr>
      <vt:lpstr>创意计算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Scratch创意编程</dc:title>
  <dc:creator>hello_mac</dc:creator>
  <cp:lastModifiedBy>hello_mac</cp:lastModifiedBy>
  <cp:revision>59</cp:revision>
  <dcterms:created xsi:type="dcterms:W3CDTF">2020-10-15T02:51:25Z</dcterms:created>
  <dcterms:modified xsi:type="dcterms:W3CDTF">2020-10-15T02:51:25Z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1033-2.7.0.4476</vt:lpwstr>
  </property>
</Properties>
</file>

<file path=docProps/thumbnail.jpeg>
</file>